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16"/>
  </p:notesMasterIdLst>
  <p:handoutMasterIdLst>
    <p:handoutMasterId r:id="rId17"/>
  </p:handoutMasterIdLst>
  <p:sldIdLst>
    <p:sldId id="348" r:id="rId5"/>
    <p:sldId id="390" r:id="rId6"/>
    <p:sldId id="391" r:id="rId7"/>
    <p:sldId id="386" r:id="rId8"/>
    <p:sldId id="357" r:id="rId9"/>
    <p:sldId id="370" r:id="rId10"/>
    <p:sldId id="383" r:id="rId11"/>
    <p:sldId id="384" r:id="rId12"/>
    <p:sldId id="393" r:id="rId13"/>
    <p:sldId id="392" r:id="rId14"/>
    <p:sldId id="3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13"/>
    <a:srgbClr val="000818"/>
    <a:srgbClr val="2C145C"/>
    <a:srgbClr val="418AB3"/>
    <a:srgbClr val="660066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88608" autoAdjust="0"/>
  </p:normalViewPr>
  <p:slideViewPr>
    <p:cSldViewPr snapToGrid="0">
      <p:cViewPr varScale="1">
        <p:scale>
          <a:sx n="66" d="100"/>
          <a:sy n="66" d="100"/>
        </p:scale>
        <p:origin x="7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2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608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07" y="1566767"/>
            <a:ext cx="7830963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01241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from April 2012 – June 2014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by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Regional Sales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Discounts: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3F4756-1234-468E-B82A-221F0813C3C7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384698" y="298791"/>
            <a:ext cx="7605552" cy="1151196"/>
          </a:xfrm>
          <a:solidFill>
            <a:schemeClr val="accent1">
              <a:lumMod val="20000"/>
              <a:lumOff val="80000"/>
              <a:alpha val="76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/>
          <a:p>
            <a:r>
              <a:rPr lang="en-US" sz="2400" dirty="0">
                <a:solidFill>
                  <a:srgbClr val="418AB3"/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dirty="0">
                <a:solidFill>
                  <a:srgbClr val="418AB3"/>
                </a:solidFill>
                <a:latin typeface="+mj-lt"/>
                <a:cs typeface="Arial" panose="020B0604020202020204" pitchFamily="34" charset="0"/>
              </a:rPr>
              <a:t>Does discount amount have a statistically significant effect on the quantity of a product in an order?</a:t>
            </a:r>
          </a:p>
          <a:p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AND:</a:t>
            </a:r>
          </a:p>
          <a:p>
            <a:r>
              <a:rPr lang="en-US" sz="1400" dirty="0">
                <a:solidFill>
                  <a:srgbClr val="418AB3"/>
                </a:solidFill>
                <a:latin typeface="+mj-lt"/>
                <a:cs typeface="Arial" panose="020B0604020202020204" pitchFamily="34" charset="0"/>
              </a:rPr>
              <a:t>If so, at what level(s) of discount(s)?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080952" y="4802382"/>
            <a:ext cx="6111047" cy="20559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Since the effects of higher discounts are equal to lower, offer the lower discounts more frequently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" y="1733762"/>
            <a:ext cx="6054757" cy="51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069" y="2493283"/>
            <a:ext cx="4125870" cy="19018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124147" y="4755209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467106" y="4317545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195AC-7A16-4048-942C-C0E0E2B2F37C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218598" y="2487485"/>
            <a:ext cx="2454555" cy="2433487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Answer: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Yes, these levels:</a:t>
            </a:r>
          </a:p>
          <a:p>
            <a:pPr marL="0" indent="0">
              <a:buNone/>
            </a:pPr>
            <a:endParaRPr lang="en-US" sz="1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480203" y="2540455"/>
            <a:ext cx="3478249" cy="2084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321308" y="3265715"/>
            <a:ext cx="1718311" cy="1358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16409" y="1357745"/>
            <a:ext cx="3896515" cy="5238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179576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Sales Staff: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73836B6-A588-47DA-9400-3B98222AB067}"/>
              </a:ext>
            </a:extLst>
          </p:cNvPr>
          <p:cNvSpPr txBox="1">
            <a:spLocks/>
          </p:cNvSpPr>
          <p:nvPr/>
        </p:nvSpPr>
        <p:spPr>
          <a:xfrm>
            <a:off x="3627440" y="194983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sz="1400" b="1" dirty="0"/>
              <a:t>Do certain sales representatives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/>
              <a:t>Who are the top sellers?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5F89-00F5-4258-81E9-C1FB6CD0F9BE}"/>
              </a:ext>
            </a:extLst>
          </p:cNvPr>
          <p:cNvSpPr txBox="1"/>
          <p:nvPr/>
        </p:nvSpPr>
        <p:spPr>
          <a:xfrm>
            <a:off x="406144" y="1431967"/>
            <a:ext cx="3268923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Answer: 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All sales staff, regardless of location or title  statistically generate equal revenue.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85191" y="3399433"/>
            <a:ext cx="3289876" cy="36009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Incentivized competition might spur increased revenues.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7"/>
            <a:ext cx="7862667" cy="51645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436225" y="3916218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79413" y="5010397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7694540" y="964336"/>
            <a:ext cx="4413673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Answer: </a:t>
            </a:r>
            <a:endParaRPr lang="en-US" b="1" dirty="0"/>
          </a:p>
          <a:p>
            <a:r>
              <a:rPr lang="en-US" b="1" dirty="0"/>
              <a:t>Yes. </a:t>
            </a:r>
          </a:p>
          <a:p>
            <a:r>
              <a:rPr lang="en-US" dirty="0"/>
              <a:t>The top three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Meat/Poultry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 </a:t>
            </a:r>
          </a:p>
          <a:p>
            <a:r>
              <a:rPr lang="en-US" dirty="0"/>
              <a:t>       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694540" y="3726544"/>
            <a:ext cx="4413673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product offerings in lesser generating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Extend discounts accordingly.</a:t>
            </a:r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71146" y="883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29BBD-DA89-421D-AE00-13B57441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7" y="1039987"/>
            <a:ext cx="6913177" cy="5647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16200000">
            <a:off x="357594" y="2921513"/>
            <a:ext cx="213461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B52E5E-07BA-4AC0-806A-5BAF98DD8A3B}"/>
              </a:ext>
            </a:extLst>
          </p:cNvPr>
          <p:cNvSpPr txBox="1"/>
          <p:nvPr/>
        </p:nvSpPr>
        <p:spPr>
          <a:xfrm rot="16200000">
            <a:off x="4410617" y="3411009"/>
            <a:ext cx="497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/>
                </a:solidFill>
              </a:rPr>
              <a:t>**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</a:rPr>
              <a:t>With the exception of Dairy Products  when compared to Condiments had a p value of: 0.045 , and Grains/Cereals of .005</a:t>
            </a:r>
            <a:r>
              <a:rPr lang="en-US" sz="9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E01E0-7640-4759-B528-3810AE985DDF}"/>
              </a:ext>
            </a:extLst>
          </p:cNvPr>
          <p:cNvSpPr txBox="1"/>
          <p:nvPr/>
        </p:nvSpPr>
        <p:spPr>
          <a:xfrm>
            <a:off x="1666195" y="1576372"/>
            <a:ext cx="14881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E5881A-D47A-4158-8194-CDA852CBB31C}"/>
              </a:ext>
            </a:extLst>
          </p:cNvPr>
          <p:cNvSpPr/>
          <p:nvPr/>
        </p:nvSpPr>
        <p:spPr>
          <a:xfrm>
            <a:off x="1597986" y="1587215"/>
            <a:ext cx="352495" cy="58822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1635371" y="3576303"/>
            <a:ext cx="14881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>
            <a:off x="1635370" y="3421071"/>
            <a:ext cx="277233" cy="169546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2C90F1-AC08-4DCF-91AF-4C69FB1AB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FCFEFCE-B67A-43A6-98C3-BFC5F6DDDFF8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Question: </a:t>
            </a:r>
          </a:p>
          <a:p>
            <a:r>
              <a:rPr lang="en-US" b="1" dirty="0">
                <a:solidFill>
                  <a:schemeClr val="tx2"/>
                </a:solidFill>
              </a:rPr>
              <a:t>Do certain sales representatives generate more revenue than others? </a:t>
            </a: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AND:</a:t>
            </a:r>
          </a:p>
          <a:p>
            <a:r>
              <a:rPr lang="en-US" sz="1400" b="1" dirty="0">
                <a:solidFill>
                  <a:schemeClr val="tx2"/>
                </a:solidFill>
              </a:rPr>
              <a:t>Who are the top performers?</a:t>
            </a:r>
            <a:endParaRPr lang="en-US" sz="11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9" y="1170110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0" y="1241814"/>
            <a:ext cx="425167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Answer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cs typeface="Arial" panose="020B0604020202020204" pitchFamily="34" charset="0"/>
              </a:rPr>
              <a:t>Yes.  The top three are :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5858415" y="2835100"/>
            <a:ext cx="475169" cy="1781221"/>
          </a:xfrm>
          <a:prstGeom prst="lef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205389" y="4120488"/>
            <a:ext cx="1781221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Equal Performance*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ADCB616-5E55-4BD3-AC4E-6B3BBAED241D}"/>
              </a:ext>
            </a:extLst>
          </p:cNvPr>
          <p:cNvSpPr/>
          <p:nvPr/>
        </p:nvSpPr>
        <p:spPr>
          <a:xfrm>
            <a:off x="194475" y="2643505"/>
            <a:ext cx="3950412" cy="1570990"/>
          </a:xfrm>
          <a:prstGeom prst="rightArrow">
            <a:avLst/>
          </a:prstGeom>
          <a:solidFill>
            <a:srgbClr val="000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 Value &lt; .05 indicates a statistical difference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performers.  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Market analysis for regions that need to be developed. </a:t>
            </a:r>
            <a:r>
              <a:rPr lang="en-US" dirty="0" err="1">
                <a:solidFill>
                  <a:srgbClr val="002060"/>
                </a:solidFill>
                <a:cs typeface="Arial" panose="020B0604020202020204" pitchFamily="34" charset="0"/>
              </a:rPr>
              <a:t>Eg.</a:t>
            </a: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 Categories, discounts, sales relationships 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43034D7-60CB-4FAA-975E-D1FA4D2D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36153"/>
              </p:ext>
            </p:extLst>
          </p:nvPr>
        </p:nvGraphicFramePr>
        <p:xfrm>
          <a:off x="9546989" y="1702881"/>
          <a:ext cx="2082800" cy="184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10682728" y="6623107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*Illustrated in Appendix</a:t>
            </a:r>
          </a:p>
        </p:txBody>
      </p: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Forward: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87850" y="1182835"/>
            <a:ext cx="6050280" cy="5197157"/>
          </a:xfrm>
        </p:spPr>
        <p:txBody>
          <a:bodyPr/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Minimize discounts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Focus on Revenue Generating Categories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Develop Sales Staff, Underdeveloped Regions</a:t>
            </a:r>
          </a:p>
          <a:p>
            <a:pPr lvl="1" algn="l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Eg.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Regional category refinement, discount types and frequency, sales relationships</a:t>
            </a:r>
            <a:r>
              <a:rPr lang="en-US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1E0330D-156C-49D4-931B-2CE605745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553" y="4993856"/>
            <a:ext cx="1936512" cy="174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8F07A5-30F7-464F-BEC9-691C161DB78A}">
  <ds:schemaRefs>
    <ds:schemaRef ds:uri="http://purl.org/dc/dcmitype/"/>
    <ds:schemaRef ds:uri="71af3243-3dd4-4a8d-8c0d-dd76da1f02a5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1291</Words>
  <Application>Microsoft Office PowerPoint</Application>
  <PresentationFormat>Widescreen</PresentationFormat>
  <Paragraphs>376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Medium</vt:lpstr>
      <vt:lpstr>Times New Roman</vt:lpstr>
      <vt:lpstr>1_Recipe Book Slide Master</vt:lpstr>
      <vt:lpstr>A look back:</vt:lpstr>
      <vt:lpstr>Background:</vt:lpstr>
      <vt:lpstr>Discounts: </vt:lpstr>
      <vt:lpstr>Sales Staff:</vt:lpstr>
      <vt:lpstr>Categories:</vt:lpstr>
      <vt:lpstr>Region:</vt:lpstr>
      <vt:lpstr>Looking Forward:</vt:lpstr>
      <vt:lpstr>Title Here</vt:lpstr>
      <vt:lpstr>Appendix:</vt:lpstr>
      <vt:lpstr>Region:</vt:lpstr>
      <vt:lpstr>Categories: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2020-02-18T03:14:58Z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